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84" r:id="rId2"/>
    <p:sldId id="302" r:id="rId3"/>
    <p:sldId id="287" r:id="rId4"/>
    <p:sldId id="281" r:id="rId5"/>
    <p:sldId id="277" r:id="rId6"/>
    <p:sldId id="278" r:id="rId7"/>
    <p:sldId id="279" r:id="rId8"/>
    <p:sldId id="280" r:id="rId9"/>
    <p:sldId id="259" r:id="rId10"/>
    <p:sldId id="262" r:id="rId11"/>
    <p:sldId id="272" r:id="rId12"/>
    <p:sldId id="256" r:id="rId13"/>
    <p:sldId id="265" r:id="rId14"/>
    <p:sldId id="273" r:id="rId15"/>
    <p:sldId id="274" r:id="rId16"/>
    <p:sldId id="275" r:id="rId17"/>
    <p:sldId id="276" r:id="rId18"/>
    <p:sldId id="266" r:id="rId19"/>
    <p:sldId id="267" r:id="rId20"/>
    <p:sldId id="268" r:id="rId21"/>
    <p:sldId id="269" r:id="rId22"/>
    <p:sldId id="270" r:id="rId23"/>
    <p:sldId id="295" r:id="rId24"/>
    <p:sldId id="294" r:id="rId25"/>
    <p:sldId id="296" r:id="rId26"/>
    <p:sldId id="289" r:id="rId27"/>
    <p:sldId id="297" r:id="rId28"/>
    <p:sldId id="290" r:id="rId29"/>
    <p:sldId id="298" r:id="rId30"/>
    <p:sldId id="291" r:id="rId31"/>
    <p:sldId id="299" r:id="rId32"/>
    <p:sldId id="292" r:id="rId33"/>
    <p:sldId id="300" r:id="rId34"/>
    <p:sldId id="293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BFB5A-7E79-43B1-A3A6-BA8456436280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1AB6B-3ADC-4220-95A7-E90A580FC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1AB6B-3ADC-4220-95A7-E90A580FC2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5966-0A31-48CB-B93F-226A3656A40C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9E39-78D2-4FE1-834A-88DD37CF7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ANTIPHOSPHOLIPID ANTIBODY SYNDROME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By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Dr. 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Arvind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Mishra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M.D.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Professor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Department of Internal  Medicine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600" b="1" dirty="0" smtClean="0"/>
              <a:t>PATHOGENESIS-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Preceding infections as initiating event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Anti </a:t>
            </a:r>
            <a:r>
              <a:rPr lang="en-US" dirty="0" err="1" smtClean="0"/>
              <a:t>phospholipid</a:t>
            </a:r>
            <a:r>
              <a:rPr lang="en-US" dirty="0" smtClean="0"/>
              <a:t>  antibodies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1)inactivate natural anticoagulants such as protein C(Activated protein C (APC) binds the pro-coagulant factors </a:t>
            </a:r>
            <a:r>
              <a:rPr lang="en-US" dirty="0" err="1" smtClean="0"/>
              <a:t>Va</a:t>
            </a:r>
            <a:r>
              <a:rPr lang="en-US" dirty="0" smtClean="0"/>
              <a:t> and </a:t>
            </a:r>
            <a:r>
              <a:rPr lang="en-US" dirty="0" err="1" smtClean="0"/>
              <a:t>VIIIa</a:t>
            </a:r>
            <a:r>
              <a:rPr lang="en-US" dirty="0" smtClean="0"/>
              <a:t> and inactivates them)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2)activate cells involved in the coagulation cascade to a </a:t>
            </a:r>
            <a:r>
              <a:rPr lang="en-US" dirty="0" err="1" smtClean="0"/>
              <a:t>prothrombotic</a:t>
            </a:r>
            <a:r>
              <a:rPr lang="en-US" dirty="0" smtClean="0"/>
              <a:t> phenotype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3) activate complement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4)activate nuclear factor kappa B (NF-</a:t>
            </a:r>
            <a:r>
              <a:rPr lang="en-US" dirty="0" err="1" smtClean="0"/>
              <a:t>kB</a:t>
            </a:r>
            <a:r>
              <a:rPr lang="en-US" dirty="0" smtClean="0"/>
              <a:t>) in </a:t>
            </a:r>
            <a:r>
              <a:rPr lang="en-US" dirty="0" err="1" smtClean="0"/>
              <a:t>monocytes</a:t>
            </a:r>
            <a:r>
              <a:rPr lang="en-US" dirty="0" smtClean="0"/>
              <a:t> and endothelial cells  leading to the secretion of pro-inflammatory cytokines, ; the expression of adhesion molecules and ; and the expressions of tissue factor, changing the phenotype of these cells to a </a:t>
            </a:r>
            <a:r>
              <a:rPr lang="en-US" dirty="0" err="1" smtClean="0"/>
              <a:t>prothrombotic</a:t>
            </a:r>
            <a:r>
              <a:rPr lang="en-US" dirty="0" smtClean="0"/>
              <a:t> form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915400" cy="5867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MANIFESTATIONS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Venous Thrombosis and Related Consequences                %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Deep vein thrombosis                                                 39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Livedo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reticularis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24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Pulmonary embolism                                                 14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Superficial </a:t>
            </a:r>
            <a:r>
              <a:rPr lang="en-US" dirty="0" err="1" smtClean="0">
                <a:solidFill>
                  <a:schemeClr val="tx1"/>
                </a:solidFill>
              </a:rPr>
              <a:t>thrombophlebitis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12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839200" cy="601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Arterial Thrombosis                                                     %</a:t>
            </a:r>
            <a:r>
              <a:rPr lang="en-US" b="1" dirty="0" smtClean="0"/>
              <a:t>                                                             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Stroke                                                                              20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Cardiac involvement                                                     14                                                                        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Transient ischemic attack                                            11                                                                            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Leg ulcers and/or digital gangrene                              9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Arterial thrombosis in the extremities                        7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Retinal artery thrombosis                                             7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Ischemia of visceral organs                                           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NEUROLOGIC MANIFESTATIONS</a:t>
            </a:r>
          </a:p>
          <a:p>
            <a:pPr>
              <a:buNone/>
            </a:pPr>
            <a:endParaRPr lang="en-US" sz="4000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1)Migraine                                                        20%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2)Epilepsy                                                          7%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3)Chorea                                                             1%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4)</a:t>
            </a:r>
            <a:r>
              <a:rPr lang="en-US" dirty="0" err="1" smtClean="0"/>
              <a:t>Cerebellar</a:t>
            </a:r>
            <a:r>
              <a:rPr lang="en-US" dirty="0" smtClean="0"/>
              <a:t> Ataxia                                            1%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5)Transverse </a:t>
            </a:r>
            <a:r>
              <a:rPr lang="en-US" dirty="0" err="1" smtClean="0"/>
              <a:t>Myelopathy</a:t>
            </a:r>
            <a:r>
              <a:rPr lang="en-US" dirty="0" smtClean="0"/>
              <a:t>                                0.5%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RENAL MANIFESTATIONS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1)Renal artery thrombosis                               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2)Renal vein thrombosis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3)Fibrous </a:t>
            </a:r>
            <a:r>
              <a:rPr lang="en-US" dirty="0" err="1" smtClean="0"/>
              <a:t>intimal</a:t>
            </a:r>
            <a:r>
              <a:rPr lang="en-US" dirty="0" smtClean="0"/>
              <a:t> hyperplasia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OSTEOARTICULAR MANIFESTATIONS                     </a:t>
            </a:r>
          </a:p>
          <a:p>
            <a:pPr>
              <a:buNone/>
            </a:pPr>
            <a:r>
              <a:rPr lang="en-US" sz="3600" dirty="0" smtClean="0"/>
              <a:t>1)</a:t>
            </a:r>
            <a:r>
              <a:rPr lang="en-US" sz="3600" dirty="0" err="1" smtClean="0"/>
              <a:t>Arthralgia</a:t>
            </a:r>
            <a:r>
              <a:rPr lang="en-US" sz="3600" dirty="0" smtClean="0"/>
              <a:t>                                                39%</a:t>
            </a:r>
          </a:p>
          <a:p>
            <a:pPr>
              <a:buNone/>
            </a:pPr>
            <a:r>
              <a:rPr lang="en-US" sz="3600" dirty="0" smtClean="0"/>
              <a:t>2)Arthritis                                                   27%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4400" dirty="0" smtClean="0"/>
              <a:t>OBSTETRIC MANIFESTATIONS</a:t>
            </a:r>
          </a:p>
          <a:p>
            <a:pPr>
              <a:buNone/>
            </a:pPr>
            <a:r>
              <a:rPr lang="en-US" sz="3600" dirty="0" smtClean="0"/>
              <a:t>1)Preeclampsia                                          10%</a:t>
            </a:r>
          </a:p>
          <a:p>
            <a:pPr>
              <a:buNone/>
            </a:pPr>
            <a:r>
              <a:rPr lang="en-US" sz="3600" dirty="0" smtClean="0"/>
              <a:t>2)</a:t>
            </a:r>
            <a:r>
              <a:rPr lang="en-US" sz="3600" dirty="0" err="1" smtClean="0"/>
              <a:t>Eclampsia</a:t>
            </a:r>
            <a:r>
              <a:rPr lang="en-US" sz="3600" dirty="0" smtClean="0"/>
              <a:t>                                                4%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FETAL MANIFESTATIONS</a:t>
            </a:r>
          </a:p>
          <a:p>
            <a:pPr>
              <a:buNone/>
            </a:pPr>
            <a:r>
              <a:rPr lang="en-US" dirty="0" smtClean="0"/>
              <a:t>1)Early fetal losses(&lt;10 weeks)               35%</a:t>
            </a:r>
          </a:p>
          <a:p>
            <a:pPr>
              <a:buNone/>
            </a:pPr>
            <a:r>
              <a:rPr lang="en-US" dirty="0" smtClean="0"/>
              <a:t>2)Late fetal losses(&gt;10 weeks)                17%</a:t>
            </a:r>
          </a:p>
          <a:p>
            <a:pPr>
              <a:buNone/>
            </a:pPr>
            <a:r>
              <a:rPr lang="en-US" dirty="0" smtClean="0"/>
              <a:t>3)Premature birth                                      11%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HEMATOLOGICAL MANIFESTATIONS</a:t>
            </a:r>
          </a:p>
          <a:p>
            <a:pPr>
              <a:buNone/>
            </a:pPr>
            <a:r>
              <a:rPr lang="en-US" dirty="0" smtClean="0"/>
              <a:t>1)Thrombocytopenia                                 30%</a:t>
            </a:r>
          </a:p>
          <a:p>
            <a:pPr>
              <a:buNone/>
            </a:pPr>
            <a:r>
              <a:rPr lang="en-US" dirty="0" smtClean="0"/>
              <a:t>2)Autoimmune hemolytic anemia           10%    </a:t>
            </a:r>
          </a:p>
          <a:p>
            <a:pPr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2305050"/>
          </a:xfrm>
        </p:spPr>
        <p:txBody>
          <a:bodyPr/>
          <a:lstStyle/>
          <a:p>
            <a:r>
              <a:rPr lang="en-US" dirty="0" smtClean="0"/>
              <a:t>DIAGNOSIS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Presence of at least one clinical and one laboratory criteria</a:t>
            </a:r>
          </a:p>
          <a:p>
            <a:pPr algn="l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CRITERIA</a:t>
            </a:r>
          </a:p>
          <a:p>
            <a:pPr algn="l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1)Vascular thrombosis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defined as one or more                                           episodes of arterial, venous or small vessel thrombosis in any tissue or organ</a:t>
            </a:r>
          </a:p>
          <a:p>
            <a:pPr algn="l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2)Pregnancy morbidity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defined as;</a:t>
            </a:r>
          </a:p>
          <a:p>
            <a:pPr algn="l">
              <a:lnSpc>
                <a:spcPct val="11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a)One or more unexplained  death of a morphologically normal fetus at or beyond the 10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week of gestation.</a:t>
            </a:r>
          </a:p>
          <a:p>
            <a:pPr algn="l">
              <a:lnSpc>
                <a:spcPct val="110000"/>
              </a:lnSpc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91600" cy="64770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b)One or more premature births of a morphologically normal neonate before 34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week of gestation because of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eclampsia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preeclampsia,or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placental insufficiency.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c)Three or more unexplained consecutive spontaneous abortions before 10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week of gestation.</a:t>
            </a:r>
          </a:p>
          <a:p>
            <a:pPr algn="l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LABORATORY CRITERIA</a:t>
            </a: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1)Lupus anticoagulant</a:t>
            </a: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Anticardiolipin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antibody</a:t>
            </a: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3)Anti –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β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2GPI antibody</a:t>
            </a: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intermediate or high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titres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on two occasions,12 weeks apart.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5240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LECTURE</a:t>
            </a:r>
          </a:p>
          <a:p>
            <a:pPr>
              <a:buNone/>
            </a:pPr>
            <a:r>
              <a:rPr lang="en-US" sz="5400" dirty="0" smtClean="0"/>
              <a:t>  </a:t>
            </a:r>
            <a:r>
              <a:rPr lang="en-US" sz="5400" dirty="0" smtClean="0">
                <a:solidFill>
                  <a:srgbClr val="FF0000"/>
                </a:solidFill>
              </a:rPr>
              <a:t>AND</a:t>
            </a:r>
          </a:p>
          <a:p>
            <a:pPr>
              <a:buNone/>
            </a:pPr>
            <a:r>
              <a:rPr lang="en-US" sz="5400" dirty="0" smtClean="0"/>
              <a:t> MCQs</a:t>
            </a:r>
          </a:p>
          <a:p>
            <a:pPr>
              <a:buNone/>
            </a:pPr>
            <a:r>
              <a:rPr lang="en-US" sz="5400" dirty="0" smtClean="0"/>
              <a:t>                  </a:t>
            </a:r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DIFFERENTIAL DIAGNOSIS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1)Inherited or acquired causes of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thrombophilia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2)Coombs positive hemolytic anemia</a:t>
            </a:r>
          </a:p>
          <a:p>
            <a:pPr algn="l"/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Livedo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reticularis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be seen in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a)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Polyarteritis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nodosa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b)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Cryoglobulinemia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c)Lymphomas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d)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Myeloproliferative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disorders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e) Atherosclerosis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936625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9154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a)Anticoagulants i.e.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warfarin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aspirin for life long to maintain INR b/w 2.5 to 3.5 if patient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developed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thrombotic event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b)In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regnancy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combination of heparin and aspirin.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c)80 mg aspirin daily 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antiphospholipid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antibody positive patients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prevent thrombotic events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001000" cy="50292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recurrent thrombotic events despite adequate anticoagulation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l">
              <a:lnSpc>
                <a:spcPct val="200000"/>
              </a:lnSpc>
            </a:pP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)IVIG 400 mg/kg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5 days</a:t>
            </a:r>
          </a:p>
          <a:p>
            <a:pPr algn="l">
              <a:lnSpc>
                <a:spcPct val="200000"/>
              </a:lnSpc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)Anti-CD 20 monoclonal antibody  375 mg/m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per week for 4 weeks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                 </a:t>
            </a:r>
            <a:r>
              <a:rPr lang="en-US" sz="11500" dirty="0" smtClean="0">
                <a:solidFill>
                  <a:srgbClr val="FF0000"/>
                </a:solidFill>
              </a:rPr>
              <a:t>MCQs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1)All are true regarding lupus  anticoagulant except</a:t>
            </a:r>
          </a:p>
          <a:p>
            <a:pPr>
              <a:buNone/>
            </a:pPr>
            <a:r>
              <a:rPr lang="en-US" dirty="0" smtClean="0"/>
              <a:t>a)</a:t>
            </a:r>
            <a:r>
              <a:rPr lang="en-US" dirty="0" err="1" smtClean="0"/>
              <a:t>Thrombocytosis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b)Increased abortions</a:t>
            </a:r>
          </a:p>
          <a:p>
            <a:pPr>
              <a:buNone/>
            </a:pPr>
            <a:r>
              <a:rPr lang="en-US" dirty="0" smtClean="0"/>
              <a:t>c)Rashes</a:t>
            </a:r>
          </a:p>
          <a:p>
            <a:pPr>
              <a:buNone/>
            </a:pPr>
            <a:r>
              <a:rPr lang="en-US" dirty="0" smtClean="0"/>
              <a:t>d)Arterial thrombosis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2)Isolated  prolongation   of    APTT   with bleeding   caused  by  all  except</a:t>
            </a:r>
          </a:p>
          <a:p>
            <a:pPr>
              <a:buNone/>
            </a:pPr>
            <a:r>
              <a:rPr lang="en-US" dirty="0" smtClean="0"/>
              <a:t>a)Factor VIII Deficiency</a:t>
            </a:r>
          </a:p>
          <a:p>
            <a:pPr>
              <a:buNone/>
            </a:pPr>
            <a:r>
              <a:rPr lang="en-US" dirty="0" smtClean="0"/>
              <a:t>b)Factor IX Deficiency</a:t>
            </a:r>
          </a:p>
          <a:p>
            <a:pPr>
              <a:buNone/>
            </a:pPr>
            <a:r>
              <a:rPr lang="en-US" dirty="0" smtClean="0"/>
              <a:t>c)Factor XI Deficiency</a:t>
            </a:r>
          </a:p>
          <a:p>
            <a:pPr>
              <a:buNone/>
            </a:pPr>
            <a:r>
              <a:rPr lang="en-US" dirty="0" smtClean="0"/>
              <a:t>d) Presence of Lupus anticoagulant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3)A 25 year old lady presented with history of recurrent </a:t>
            </a:r>
            <a:r>
              <a:rPr lang="en-US" dirty="0" err="1" smtClean="0"/>
              <a:t>abortions.The</a:t>
            </a:r>
            <a:r>
              <a:rPr lang="en-US" dirty="0" smtClean="0"/>
              <a:t> most relevant investigation to identify the cause is</a:t>
            </a:r>
          </a:p>
          <a:p>
            <a:pPr>
              <a:buNone/>
            </a:pPr>
            <a:r>
              <a:rPr lang="en-US" dirty="0" smtClean="0"/>
              <a:t>a)Bleeding time</a:t>
            </a:r>
          </a:p>
          <a:p>
            <a:pPr>
              <a:buNone/>
            </a:pPr>
            <a:r>
              <a:rPr lang="en-US" dirty="0" smtClean="0"/>
              <a:t>b)</a:t>
            </a:r>
            <a:r>
              <a:rPr lang="en-US" dirty="0" err="1" smtClean="0"/>
              <a:t>Prothrombin</a:t>
            </a:r>
            <a:r>
              <a:rPr lang="en-US" dirty="0" smtClean="0"/>
              <a:t> time</a:t>
            </a:r>
          </a:p>
          <a:p>
            <a:pPr>
              <a:buNone/>
            </a:pPr>
            <a:r>
              <a:rPr lang="en-US" dirty="0" smtClean="0"/>
              <a:t>c)Dilute </a:t>
            </a:r>
            <a:r>
              <a:rPr lang="en-US" dirty="0" err="1" smtClean="0"/>
              <a:t>russel</a:t>
            </a:r>
            <a:r>
              <a:rPr lang="en-US" dirty="0" smtClean="0"/>
              <a:t> viper venom time</a:t>
            </a:r>
          </a:p>
          <a:p>
            <a:pPr>
              <a:buNone/>
            </a:pPr>
            <a:r>
              <a:rPr lang="en-US" dirty="0" smtClean="0"/>
              <a:t>d)Thrombin time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ANTIPH0SPHOLIPID ANTIBODY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Antiphospholipid</a:t>
            </a:r>
            <a:r>
              <a:rPr lang="en-US" dirty="0" smtClean="0"/>
              <a:t>  antibody syndrome  is an autoantibody-mediated acquired </a:t>
            </a:r>
            <a:r>
              <a:rPr lang="en-US" dirty="0" err="1" smtClean="0"/>
              <a:t>thrombophilia</a:t>
            </a:r>
            <a:r>
              <a:rPr lang="en-US" dirty="0" smtClean="0"/>
              <a:t>  characterized by recurrent arterial or venous thrombosis and/or pregnancy morbidity in the presence of </a:t>
            </a:r>
            <a:r>
              <a:rPr lang="en-US" dirty="0" err="1" smtClean="0"/>
              <a:t>autoantibodies</a:t>
            </a:r>
            <a:r>
              <a:rPr lang="en-US" dirty="0" smtClean="0"/>
              <a:t>  against </a:t>
            </a:r>
            <a:r>
              <a:rPr lang="en-US" dirty="0" err="1" smtClean="0"/>
              <a:t>phospholipid</a:t>
            </a:r>
            <a:r>
              <a:rPr lang="en-US" dirty="0" smtClean="0"/>
              <a:t> (PL)-binding plasma proteins.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4)Treatment of choice in a pregnant women with positive test for </a:t>
            </a:r>
            <a:r>
              <a:rPr lang="en-US" dirty="0" err="1" smtClean="0"/>
              <a:t>antiphospholipid</a:t>
            </a:r>
            <a:r>
              <a:rPr lang="en-US" dirty="0" smtClean="0"/>
              <a:t> antibodies</a:t>
            </a:r>
          </a:p>
          <a:p>
            <a:pPr>
              <a:buNone/>
            </a:pPr>
            <a:r>
              <a:rPr lang="en-US" dirty="0" smtClean="0"/>
              <a:t>a)Aspirin only</a:t>
            </a:r>
          </a:p>
          <a:p>
            <a:pPr>
              <a:buNone/>
            </a:pPr>
            <a:r>
              <a:rPr lang="en-US" dirty="0" smtClean="0"/>
              <a:t>b)Aspirin +low molecular weight heparin</a:t>
            </a:r>
          </a:p>
          <a:p>
            <a:pPr>
              <a:buNone/>
            </a:pPr>
            <a:r>
              <a:rPr lang="en-US" dirty="0" smtClean="0"/>
              <a:t>c)Aspirin +</a:t>
            </a:r>
            <a:r>
              <a:rPr lang="en-US" dirty="0" err="1" smtClean="0"/>
              <a:t>warfarin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</a:t>
            </a:r>
            <a:r>
              <a:rPr lang="en-US" dirty="0" err="1" smtClean="0"/>
              <a:t>Rituximab</a:t>
            </a:r>
            <a:r>
              <a:rPr lang="en-US" dirty="0" smtClean="0"/>
              <a:t>/IVIG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5)True about lupus anticoagulant include all except</a:t>
            </a:r>
          </a:p>
          <a:p>
            <a:pPr>
              <a:buNone/>
            </a:pPr>
            <a:r>
              <a:rPr lang="en-US" dirty="0" smtClean="0"/>
              <a:t>a)Life threatening bleeding episodes</a:t>
            </a:r>
          </a:p>
          <a:p>
            <a:pPr>
              <a:buNone/>
            </a:pPr>
            <a:r>
              <a:rPr lang="en-US" dirty="0" smtClean="0"/>
              <a:t>b)Increased </a:t>
            </a:r>
            <a:r>
              <a:rPr lang="en-US" dirty="0" err="1" smtClean="0"/>
              <a:t>aPTT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c)May occur without clinical signs</a:t>
            </a:r>
          </a:p>
          <a:p>
            <a:pPr>
              <a:buNone/>
            </a:pPr>
            <a:r>
              <a:rPr lang="en-US" dirty="0" smtClean="0"/>
              <a:t>d)Recurrent mid trimester abortions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6)Most common hematological manifestation of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Antiphospholipid</a:t>
            </a:r>
            <a:r>
              <a:rPr lang="en-US" dirty="0" smtClean="0"/>
              <a:t>  antibody syndrome is</a:t>
            </a:r>
          </a:p>
          <a:p>
            <a:pPr>
              <a:buNone/>
            </a:pPr>
            <a:r>
              <a:rPr lang="en-US" dirty="0" smtClean="0"/>
              <a:t>a)Anemia </a:t>
            </a:r>
          </a:p>
          <a:p>
            <a:pPr>
              <a:buNone/>
            </a:pPr>
            <a:r>
              <a:rPr lang="en-US" dirty="0" smtClean="0"/>
              <a:t>b)Leucopenia </a:t>
            </a:r>
          </a:p>
          <a:p>
            <a:pPr>
              <a:buNone/>
            </a:pPr>
            <a:r>
              <a:rPr lang="en-US" dirty="0" smtClean="0"/>
              <a:t>c)Thrombocytopenia</a:t>
            </a:r>
          </a:p>
          <a:p>
            <a:pPr>
              <a:buNone/>
            </a:pPr>
            <a:r>
              <a:rPr lang="en-US" dirty="0" smtClean="0"/>
              <a:t>d)</a:t>
            </a:r>
            <a:r>
              <a:rPr lang="en-US" dirty="0" err="1" smtClean="0"/>
              <a:t>a+b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.c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and Nomenclature of </a:t>
            </a:r>
            <a:r>
              <a:rPr lang="en-US" dirty="0" err="1" smtClean="0"/>
              <a:t>Antiphospholipid</a:t>
            </a:r>
            <a:r>
              <a:rPr lang="en-US" dirty="0" smtClean="0"/>
              <a:t>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1)Antibodies against </a:t>
            </a:r>
            <a:r>
              <a:rPr lang="en-US" b="1" dirty="0" err="1" smtClean="0"/>
              <a:t>cardiolipin</a:t>
            </a:r>
            <a:r>
              <a:rPr lang="en-US" b="1" dirty="0" smtClean="0"/>
              <a:t> (</a:t>
            </a:r>
            <a:r>
              <a:rPr lang="en-US" b="1" dirty="0" err="1" smtClean="0"/>
              <a:t>aCL</a:t>
            </a:r>
            <a:r>
              <a:rPr lang="en-US" b="1" dirty="0" smtClean="0"/>
              <a:t>), </a:t>
            </a:r>
            <a:r>
              <a:rPr lang="en-US" dirty="0" smtClean="0"/>
              <a:t>a negatively charged </a:t>
            </a:r>
            <a:r>
              <a:rPr lang="en-US" dirty="0" err="1" smtClean="0"/>
              <a:t>phospholipid</a:t>
            </a:r>
            <a:r>
              <a:rPr lang="en-US" dirty="0" smtClean="0"/>
              <a:t>, detected by enzyme-linked </a:t>
            </a:r>
            <a:r>
              <a:rPr lang="en-US" dirty="0" err="1" smtClean="0"/>
              <a:t>immunosorbent</a:t>
            </a:r>
            <a:r>
              <a:rPr lang="en-US" dirty="0" smtClean="0"/>
              <a:t> assay (ELISA).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400" b="1" dirty="0" smtClean="0"/>
              <a:t>2)Antibodies against </a:t>
            </a:r>
            <a:r>
              <a:rPr lang="en-US" sz="4400" b="1" dirty="0" err="1" smtClean="0"/>
              <a:t>apolipoprotein</a:t>
            </a:r>
            <a:r>
              <a:rPr lang="en-US" sz="4400" b="1" dirty="0" smtClean="0"/>
              <a:t>      </a:t>
            </a:r>
            <a:r>
              <a:rPr lang="el-GR" sz="4400" b="1" dirty="0" smtClean="0"/>
              <a:t>β</a:t>
            </a:r>
            <a:r>
              <a:rPr lang="en-US" sz="4400" b="1" dirty="0" smtClean="0"/>
              <a:t>- 2 Glycoprotein I (anti</a:t>
            </a:r>
            <a:r>
              <a:rPr lang="el-GR" sz="4400" b="1" dirty="0" smtClean="0"/>
              <a:t>β</a:t>
            </a:r>
            <a:r>
              <a:rPr lang="en-US" sz="4400" b="1" dirty="0" smtClean="0"/>
              <a:t>-2GPI) </a:t>
            </a:r>
            <a:r>
              <a:rPr lang="en-US" sz="4000" dirty="0" smtClean="0"/>
              <a:t>detected by ELISA in the absence of PL.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84860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4000" b="1" dirty="0" smtClean="0"/>
              <a:t>3)Lupus Anticoagulant </a:t>
            </a:r>
            <a:r>
              <a:rPr lang="en-US" sz="3600" dirty="0" smtClean="0"/>
              <a:t>detected by clotting assays. LA constitutes a heterogeneous group of antibodies directed also against PL binding proteins, mainly </a:t>
            </a:r>
            <a:r>
              <a:rPr lang="el-GR" sz="3600" dirty="0" smtClean="0"/>
              <a:t>β</a:t>
            </a:r>
            <a:r>
              <a:rPr lang="en-US" sz="3600" dirty="0" smtClean="0"/>
              <a:t>-2GPI and </a:t>
            </a:r>
            <a:r>
              <a:rPr lang="en-US" sz="3600" dirty="0" err="1" smtClean="0"/>
              <a:t>prothrombin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   LA antibodies induce elongation in vitro of the following clotting times:</a:t>
            </a:r>
          </a:p>
          <a:p>
            <a:pPr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Activated partial </a:t>
            </a:r>
            <a:r>
              <a:rPr lang="en-US" dirty="0" err="1" smtClean="0"/>
              <a:t>thromboplastin</a:t>
            </a:r>
            <a:r>
              <a:rPr lang="en-US" dirty="0" smtClean="0"/>
              <a:t> time (</a:t>
            </a:r>
            <a:r>
              <a:rPr lang="en-US" dirty="0" err="1" smtClean="0"/>
              <a:t>aPTT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Kaolin clotting time (KCT)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Dilute </a:t>
            </a:r>
            <a:r>
              <a:rPr lang="en-US" dirty="0" err="1" smtClean="0"/>
              <a:t>Russel</a:t>
            </a:r>
            <a:r>
              <a:rPr lang="en-US" dirty="0" smtClean="0"/>
              <a:t> viper venom test (</a:t>
            </a:r>
            <a:r>
              <a:rPr lang="en-US" dirty="0" err="1" smtClean="0"/>
              <a:t>dRVVT</a:t>
            </a:r>
            <a:r>
              <a:rPr lang="en-US" sz="4000" dirty="0" smtClean="0"/>
              <a:t>)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Antibodies against phospholipids/cholesterol complexes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/>
              <a:t>detected as biologic false-positive serologic test for syphilis (BFP-STS) and Venereal Disease Research Laboratory Test (VDRL</a:t>
            </a:r>
            <a:r>
              <a:rPr lang="en-US" sz="2800" dirty="0" smtClean="0"/>
              <a:t>).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occur in 1–5% of general population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7432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Systemic lupus </a:t>
            </a:r>
            <a:r>
              <a:rPr lang="en-US" sz="2800" dirty="0" err="1" smtClean="0"/>
              <a:t>erythematosus</a:t>
            </a:r>
            <a:r>
              <a:rPr lang="en-US" sz="2800" dirty="0" smtClean="0"/>
              <a:t> (SLE)(1/3</a:t>
            </a:r>
            <a:r>
              <a:rPr lang="en-US" sz="2800" baseline="30000" dirty="0" smtClean="0"/>
              <a:t>rd </a:t>
            </a:r>
            <a:r>
              <a:rPr lang="en-US" sz="2800" dirty="0" smtClean="0"/>
              <a:t> cases)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Systemic sclerosis (scleroderma)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Sjögren's</a:t>
            </a:r>
            <a:r>
              <a:rPr lang="en-US" sz="2800" dirty="0" smtClean="0"/>
              <a:t> syndrome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/>
              <a:t>D</a:t>
            </a:r>
            <a:r>
              <a:rPr lang="en-US" sz="2800" dirty="0" err="1" smtClean="0"/>
              <a:t>ermatomyositis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R</a:t>
            </a:r>
            <a:r>
              <a:rPr lang="en-US" sz="2800" dirty="0" smtClean="0"/>
              <a:t>heumatoid arthritis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EPIDEMIOLOGY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828</Words>
  <Application>Microsoft Office PowerPoint</Application>
  <PresentationFormat>On-screen Show (4:3)</PresentationFormat>
  <Paragraphs>160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ANTIPH0SPHOLIPID ANTIBODY SYNDROME</vt:lpstr>
      <vt:lpstr>Classification and Nomenclature of Antiphospholipid Antibodies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DIAGNOSIS </vt:lpstr>
      <vt:lpstr>Slide 19</vt:lpstr>
      <vt:lpstr>DIFFERENTIAL DIAGNOSIS </vt:lpstr>
      <vt:lpstr>TREATMENT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ANTIPH0SPHOLIPID ANTIBODY SYNDROME</dc:title>
  <dc:creator>Dr.Varun</dc:creator>
  <cp:lastModifiedBy>VIVEKK</cp:lastModifiedBy>
  <cp:revision>72</cp:revision>
  <dcterms:created xsi:type="dcterms:W3CDTF">2014-07-31T09:32:36Z</dcterms:created>
  <dcterms:modified xsi:type="dcterms:W3CDTF">2014-08-31T07:06:14Z</dcterms:modified>
</cp:coreProperties>
</file>